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622"/>
    <a:srgbClr val="11F2F7"/>
    <a:srgbClr val="84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35F78-109B-4387-A356-AE5437024B10}" v="12" dt="2023-08-13T08:58:2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8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65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21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23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21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8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82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85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2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A4E6-4A51-492D-94B3-173A02E421BD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ADEA-ECC6-46C9-BCA3-11B8FF7A4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D8A3FBF3-6EB3-B95F-69A0-C0AC6370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3" b="5314"/>
          <a:stretch/>
        </p:blipFill>
        <p:spPr>
          <a:xfrm>
            <a:off x="170347" y="8042217"/>
            <a:ext cx="855008" cy="165516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86AF434-1FC2-DA73-FA55-8F282D26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3" b="5233"/>
          <a:stretch/>
        </p:blipFill>
        <p:spPr>
          <a:xfrm>
            <a:off x="162435" y="5968029"/>
            <a:ext cx="854246" cy="1655168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F80E32D-AC9C-4C52-BA96-953C8053E1A3}"/>
              </a:ext>
            </a:extLst>
          </p:cNvPr>
          <p:cNvCxnSpPr/>
          <p:nvPr/>
        </p:nvCxnSpPr>
        <p:spPr>
          <a:xfrm>
            <a:off x="0" y="871538"/>
            <a:ext cx="6858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5FDD4B-D3D1-4233-A15F-B5FDE6D259AB}"/>
              </a:ext>
            </a:extLst>
          </p:cNvPr>
          <p:cNvCxnSpPr>
            <a:cxnSpLocks/>
          </p:cNvCxnSpPr>
          <p:nvPr/>
        </p:nvCxnSpPr>
        <p:spPr>
          <a:xfrm flipV="1">
            <a:off x="3348990" y="871538"/>
            <a:ext cx="0" cy="903446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B468FFD-7585-4E1F-BC01-C82A53CE38E3}"/>
              </a:ext>
            </a:extLst>
          </p:cNvPr>
          <p:cNvSpPr/>
          <p:nvPr/>
        </p:nvSpPr>
        <p:spPr>
          <a:xfrm>
            <a:off x="142534" y="969689"/>
            <a:ext cx="1725934" cy="248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アプリのダウンロード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731FB7-42E6-4CBA-A55D-214624482547}"/>
              </a:ext>
            </a:extLst>
          </p:cNvPr>
          <p:cNvSpPr txBox="1"/>
          <p:nvPr/>
        </p:nvSpPr>
        <p:spPr>
          <a:xfrm>
            <a:off x="2518261" y="1477797"/>
            <a:ext cx="83892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こちらのアプリです！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DA0D868-341F-4138-9CF3-AFF577586431}"/>
              </a:ext>
            </a:extLst>
          </p:cNvPr>
          <p:cNvSpPr/>
          <p:nvPr/>
        </p:nvSpPr>
        <p:spPr>
          <a:xfrm>
            <a:off x="1373641" y="1409360"/>
            <a:ext cx="720090" cy="248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iOS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400B67B-C981-4DDF-87A8-3CA0B7ED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86" y="1728718"/>
            <a:ext cx="1143000" cy="1143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CADF31-5331-4FF0-9258-6803D80B5887}"/>
              </a:ext>
            </a:extLst>
          </p:cNvPr>
          <p:cNvSpPr txBox="1"/>
          <p:nvPr/>
        </p:nvSpPr>
        <p:spPr>
          <a:xfrm>
            <a:off x="284365" y="2891577"/>
            <a:ext cx="28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アプリを上記の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コードからダウンロードしてください。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コードが読み込めない場合、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Apple Store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からスマートフォンのアプリ検索にて「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」と検索してください。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CB1C9B1-6F66-4AC7-8D69-855584F501FC}"/>
              </a:ext>
            </a:extLst>
          </p:cNvPr>
          <p:cNvSpPr/>
          <p:nvPr/>
        </p:nvSpPr>
        <p:spPr>
          <a:xfrm>
            <a:off x="143347" y="3553225"/>
            <a:ext cx="2419444" cy="248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新しいアカウントの作成～ログイン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ACE290AD-D22E-4C26-BA1C-95EE55994302}"/>
              </a:ext>
            </a:extLst>
          </p:cNvPr>
          <p:cNvSpPr/>
          <p:nvPr/>
        </p:nvSpPr>
        <p:spPr>
          <a:xfrm>
            <a:off x="3478082" y="963374"/>
            <a:ext cx="2603177" cy="248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システムの登録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F2F81D2-050E-492E-9A4E-02AC7562BBD7}"/>
              </a:ext>
            </a:extLst>
          </p:cNvPr>
          <p:cNvSpPr/>
          <p:nvPr/>
        </p:nvSpPr>
        <p:spPr>
          <a:xfrm>
            <a:off x="3509011" y="7493373"/>
            <a:ext cx="2603177" cy="248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応答の仕方について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B92DBE-82AC-4FC9-92D4-D4679D9689BB}"/>
              </a:ext>
            </a:extLst>
          </p:cNvPr>
          <p:cNvSpPr/>
          <p:nvPr/>
        </p:nvSpPr>
        <p:spPr>
          <a:xfrm>
            <a:off x="2665572" y="213031"/>
            <a:ext cx="1366836" cy="53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iOS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の方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0D73FE0-BB7C-480C-A905-9A5708518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300" y="7791228"/>
            <a:ext cx="791873" cy="132784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6180B7-3C42-4026-8A0B-9FB5F6C36BED}"/>
              </a:ext>
            </a:extLst>
          </p:cNvPr>
          <p:cNvSpPr txBox="1"/>
          <p:nvPr/>
        </p:nvSpPr>
        <p:spPr>
          <a:xfrm>
            <a:off x="5548488" y="9103336"/>
            <a:ext cx="12321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 通話ボタン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タップして通話を開始します。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 解錠ボタン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オートロックを解錠します。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 終了ボタン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アプリ（通話）を終了します。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C708EC-DFEC-4A4E-8526-813099DED37A}"/>
              </a:ext>
            </a:extLst>
          </p:cNvPr>
          <p:cNvSpPr txBox="1"/>
          <p:nvPr/>
        </p:nvSpPr>
        <p:spPr>
          <a:xfrm>
            <a:off x="5867702" y="8606546"/>
            <a:ext cx="1698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20C0B07-09A0-47C0-98D0-F8A3FB87E4AD}"/>
              </a:ext>
            </a:extLst>
          </p:cNvPr>
          <p:cNvSpPr txBox="1"/>
          <p:nvPr/>
        </p:nvSpPr>
        <p:spPr>
          <a:xfrm>
            <a:off x="5986062" y="8606547"/>
            <a:ext cx="1698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8F5881F-F1A4-4606-A836-083883528315}"/>
              </a:ext>
            </a:extLst>
          </p:cNvPr>
          <p:cNvSpPr txBox="1"/>
          <p:nvPr/>
        </p:nvSpPr>
        <p:spPr>
          <a:xfrm>
            <a:off x="6147937" y="7874157"/>
            <a:ext cx="1698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189067A2-5E26-431A-4882-281BA6FD8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189" y="5371226"/>
            <a:ext cx="557661" cy="1206919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B1D2CF8-DA38-98DE-CBC2-E91E147EB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035" y="5366678"/>
            <a:ext cx="555713" cy="1202702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C87A1009-7109-532C-0C96-B337B6FB2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203" y="7845946"/>
            <a:ext cx="540206" cy="1169141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0E113141-4272-09E9-F01D-46ADEF257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086" y="7864556"/>
            <a:ext cx="529278" cy="1146322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6F3CF7B-120F-E2A9-F727-B1BAE02875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5147"/>
          <a:stretch/>
        </p:blipFill>
        <p:spPr>
          <a:xfrm>
            <a:off x="4226104" y="7867095"/>
            <a:ext cx="525260" cy="272214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E2EED477-154D-0A30-C5AC-9FA527A5A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5628" y="7846524"/>
            <a:ext cx="539280" cy="1167984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8DDD5FB-BE73-0191-D5FC-9298B9D93276}"/>
              </a:ext>
            </a:extLst>
          </p:cNvPr>
          <p:cNvSpPr txBox="1"/>
          <p:nvPr/>
        </p:nvSpPr>
        <p:spPr>
          <a:xfrm>
            <a:off x="3398619" y="8817686"/>
            <a:ext cx="70322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① スライドします。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9C5D8B0-C55A-00FB-B7C9-E7ED1A4C6A25}"/>
              </a:ext>
            </a:extLst>
          </p:cNvPr>
          <p:cNvSpPr txBox="1"/>
          <p:nvPr/>
        </p:nvSpPr>
        <p:spPr>
          <a:xfrm>
            <a:off x="3369406" y="9017626"/>
            <a:ext cx="217100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① 着信画面が表示されます。右にスライドします。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端末によって表示されない場合があります。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③ ロックを解除します。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お使いの機種によっては、表示が異なる場合があります。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3D89D1F2-9944-BCC8-AA9E-38598A6AD497}"/>
              </a:ext>
            </a:extLst>
          </p:cNvPr>
          <p:cNvSpPr/>
          <p:nvPr/>
        </p:nvSpPr>
        <p:spPr>
          <a:xfrm>
            <a:off x="3559292" y="8713228"/>
            <a:ext cx="407053" cy="156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78FF4B0-B6DB-8087-D82A-84298248DAE0}"/>
              </a:ext>
            </a:extLst>
          </p:cNvPr>
          <p:cNvSpPr/>
          <p:nvPr/>
        </p:nvSpPr>
        <p:spPr>
          <a:xfrm>
            <a:off x="4576282" y="8459741"/>
            <a:ext cx="134391" cy="156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04796D8-FC9D-D9E6-B7F6-22CC28CB0E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277" y="971624"/>
            <a:ext cx="506173" cy="50617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48AE2B9-9011-055A-5454-FF1262FD5687}"/>
              </a:ext>
            </a:extLst>
          </p:cNvPr>
          <p:cNvSpPr txBox="1"/>
          <p:nvPr/>
        </p:nvSpPr>
        <p:spPr>
          <a:xfrm>
            <a:off x="4251652" y="111342"/>
            <a:ext cx="2464798" cy="61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Neue Haas Grotesk Text Pro" panose="020B0504020202020204" pitchFamily="34" charset="0"/>
              </a:rPr>
              <a:t>物件名：</a:t>
            </a:r>
            <a:endParaRPr kumimoji="1" lang="en-US" altLang="ja-JP" sz="1200" b="1" dirty="0">
              <a:latin typeface="Neue Haas Grotesk Tex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Neue Haas Grotesk Text Pro" panose="020B0504020202020204" pitchFamily="34" charset="0"/>
              </a:rPr>
              <a:t>部屋番号：</a:t>
            </a:r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5376860F-9110-AEB7-688E-12095E87FCE2}"/>
              </a:ext>
            </a:extLst>
          </p:cNvPr>
          <p:cNvSpPr/>
          <p:nvPr/>
        </p:nvSpPr>
        <p:spPr>
          <a:xfrm>
            <a:off x="334269" y="6701239"/>
            <a:ext cx="196402" cy="5040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テキスト, ロゴ&#10;&#10;自動的に生成された説明">
            <a:extLst>
              <a:ext uri="{FF2B5EF4-FFF2-40B4-BE49-F238E27FC236}">
                <a16:creationId xmlns:a16="http://schemas.microsoft.com/office/drawing/2014/main" id="{1D34A95F-2380-7FA4-5CA0-1F99221014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" y="94997"/>
            <a:ext cx="1326551" cy="3172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2E0910-578B-18AB-589C-0393E06F10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5060" b="4808"/>
          <a:stretch/>
        </p:blipFill>
        <p:spPr>
          <a:xfrm>
            <a:off x="3524102" y="1297016"/>
            <a:ext cx="869058" cy="16951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FB5F507-1F4D-79D3-CEBC-4275652738F7}"/>
              </a:ext>
            </a:extLst>
          </p:cNvPr>
          <p:cNvSpPr/>
          <p:nvPr/>
        </p:nvSpPr>
        <p:spPr>
          <a:xfrm>
            <a:off x="284365" y="9459607"/>
            <a:ext cx="625736" cy="122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675A5D8-558B-CEC6-BE9B-F57E32A132B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478" b="17834"/>
          <a:stretch/>
        </p:blipFill>
        <p:spPr>
          <a:xfrm>
            <a:off x="4560075" y="1290896"/>
            <a:ext cx="1032121" cy="171289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20B6BB0-269F-FE0D-A6D5-EC9216401F7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5478" b="4349"/>
          <a:stretch/>
        </p:blipFill>
        <p:spPr>
          <a:xfrm>
            <a:off x="5764905" y="1300662"/>
            <a:ext cx="874942" cy="17073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A5C9118-DF6D-2868-2181-094CB0E66A6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6015" b="8798"/>
          <a:stretch/>
        </p:blipFill>
        <p:spPr>
          <a:xfrm>
            <a:off x="3528767" y="3419960"/>
            <a:ext cx="864021" cy="159284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71D5751A-0DB2-5353-A1B5-062DAB0AC7C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4698" b="17292"/>
          <a:stretch/>
        </p:blipFill>
        <p:spPr>
          <a:xfrm>
            <a:off x="4570058" y="3419960"/>
            <a:ext cx="936923" cy="158170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F8DBF84-78EA-CC4C-1BDA-08F623E3C23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5061" b="29613"/>
          <a:stretch/>
        </p:blipFill>
        <p:spPr>
          <a:xfrm>
            <a:off x="5689321" y="3425180"/>
            <a:ext cx="932590" cy="1318444"/>
          </a:xfrm>
          <a:prstGeom prst="rect">
            <a:avLst/>
          </a:prstGeom>
        </p:spPr>
      </p:pic>
      <p:sp>
        <p:nvSpPr>
          <p:cNvPr id="54" name="矢印: 右 53">
            <a:extLst>
              <a:ext uri="{FF2B5EF4-FFF2-40B4-BE49-F238E27FC236}">
                <a16:creationId xmlns:a16="http://schemas.microsoft.com/office/drawing/2014/main" id="{28E76E49-BBB2-016C-4405-FA0CE56D0169}"/>
              </a:ext>
            </a:extLst>
          </p:cNvPr>
          <p:cNvSpPr/>
          <p:nvPr/>
        </p:nvSpPr>
        <p:spPr>
          <a:xfrm>
            <a:off x="4429122" y="2091048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5EB99208-E668-F3AB-76F5-90025801C72B}"/>
              </a:ext>
            </a:extLst>
          </p:cNvPr>
          <p:cNvSpPr/>
          <p:nvPr/>
        </p:nvSpPr>
        <p:spPr>
          <a:xfrm>
            <a:off x="5643730" y="2091048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2F2F330C-CA73-ACB5-FF00-371C6BEC3BB7}"/>
              </a:ext>
            </a:extLst>
          </p:cNvPr>
          <p:cNvSpPr/>
          <p:nvPr/>
        </p:nvSpPr>
        <p:spPr>
          <a:xfrm>
            <a:off x="4428793" y="4213214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28BE75C-2744-C9B9-ACCD-B0FDB4DE3F8B}"/>
              </a:ext>
            </a:extLst>
          </p:cNvPr>
          <p:cNvSpPr/>
          <p:nvPr/>
        </p:nvSpPr>
        <p:spPr>
          <a:xfrm>
            <a:off x="5548488" y="4192514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144E096-9EC4-4D9E-B33B-6C72A9E70299}"/>
              </a:ext>
            </a:extLst>
          </p:cNvPr>
          <p:cNvSpPr/>
          <p:nvPr/>
        </p:nvSpPr>
        <p:spPr>
          <a:xfrm>
            <a:off x="3624027" y="1638682"/>
            <a:ext cx="666511" cy="89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B9D71362-BDFC-A6D4-FD73-9E60EEDC4E44}"/>
              </a:ext>
            </a:extLst>
          </p:cNvPr>
          <p:cNvSpPr/>
          <p:nvPr/>
        </p:nvSpPr>
        <p:spPr>
          <a:xfrm>
            <a:off x="5092600" y="2826938"/>
            <a:ext cx="301679" cy="97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ED34D3B-4DA1-E6D6-5C4F-E97F0F34E7B3}"/>
              </a:ext>
            </a:extLst>
          </p:cNvPr>
          <p:cNvSpPr/>
          <p:nvPr/>
        </p:nvSpPr>
        <p:spPr>
          <a:xfrm>
            <a:off x="5787355" y="2196740"/>
            <a:ext cx="824776" cy="144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813034C-6889-4289-86B5-CF58B6609B67}"/>
              </a:ext>
            </a:extLst>
          </p:cNvPr>
          <p:cNvSpPr/>
          <p:nvPr/>
        </p:nvSpPr>
        <p:spPr>
          <a:xfrm>
            <a:off x="3562360" y="4744165"/>
            <a:ext cx="798744" cy="12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E51F0F-742B-2E4D-3502-B833B0D2DCDE}"/>
              </a:ext>
            </a:extLst>
          </p:cNvPr>
          <p:cNvSpPr/>
          <p:nvPr/>
        </p:nvSpPr>
        <p:spPr>
          <a:xfrm>
            <a:off x="5081979" y="4464527"/>
            <a:ext cx="235672" cy="90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1B9F348-E47F-4274-23F7-4600595DDB63}"/>
              </a:ext>
            </a:extLst>
          </p:cNvPr>
          <p:cNvSpPr/>
          <p:nvPr/>
        </p:nvSpPr>
        <p:spPr>
          <a:xfrm>
            <a:off x="6180259" y="4473107"/>
            <a:ext cx="235672" cy="90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3835E14-5C6E-CC29-34B2-3ECC702DCD74}"/>
              </a:ext>
            </a:extLst>
          </p:cNvPr>
          <p:cNvSpPr txBox="1"/>
          <p:nvPr/>
        </p:nvSpPr>
        <p:spPr>
          <a:xfrm>
            <a:off x="3478082" y="3067066"/>
            <a:ext cx="98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「オートロックシステム」をタップします。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81A1043-64D3-B7DF-F38A-AE429083D547}"/>
              </a:ext>
            </a:extLst>
          </p:cNvPr>
          <p:cNvSpPr txBox="1"/>
          <p:nvPr/>
        </p:nvSpPr>
        <p:spPr>
          <a:xfrm>
            <a:off x="4544008" y="3065861"/>
            <a:ext cx="98902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「許可」をタップします。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BCD61DE-93AF-2325-DDEC-DE6F7C6444B8}"/>
              </a:ext>
            </a:extLst>
          </p:cNvPr>
          <p:cNvSpPr txBox="1"/>
          <p:nvPr/>
        </p:nvSpPr>
        <p:spPr>
          <a:xfrm>
            <a:off x="5748419" y="3055586"/>
            <a:ext cx="920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CONTINUE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6E67C6C4-DD03-8658-79D9-DCE9156DD836}"/>
              </a:ext>
            </a:extLst>
          </p:cNvPr>
          <p:cNvSpPr txBox="1"/>
          <p:nvPr/>
        </p:nvSpPr>
        <p:spPr>
          <a:xfrm>
            <a:off x="3511919" y="5068155"/>
            <a:ext cx="98902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「終了」をタップします。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7E90951-0F22-C391-CF9F-E83E6D1954C3}"/>
              </a:ext>
            </a:extLst>
          </p:cNvPr>
          <p:cNvSpPr txBox="1"/>
          <p:nvPr/>
        </p:nvSpPr>
        <p:spPr>
          <a:xfrm>
            <a:off x="4581624" y="5068155"/>
            <a:ext cx="98902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「許可」をタップします。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2FB5A3BC-F8D9-8B38-BB3D-00EA8CB28FBE}"/>
              </a:ext>
            </a:extLst>
          </p:cNvPr>
          <p:cNvSpPr txBox="1"/>
          <p:nvPr/>
        </p:nvSpPr>
        <p:spPr>
          <a:xfrm>
            <a:off x="5717053" y="4737068"/>
            <a:ext cx="98902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「許可」をタップします。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6AD58A3-1A63-DAB3-33FC-297CDE5389C6}"/>
              </a:ext>
            </a:extLst>
          </p:cNvPr>
          <p:cNvSpPr txBox="1"/>
          <p:nvPr/>
        </p:nvSpPr>
        <p:spPr>
          <a:xfrm>
            <a:off x="3527654" y="6652118"/>
            <a:ext cx="21918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各種チュートリアルが表示されます。表示されるチュートリアルを全てタップしてください。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アプリホーム画面の右上アイコンが緑色であれば正常に接続されています。緑色になるまで少し時間がかかります。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エントランスインターホンから自分の部屋を押して呼出テストの実施を推奨します。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4E4EABD1-9783-1BFA-B573-06ED1B572E4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5061" b="12554"/>
          <a:stretch/>
        </p:blipFill>
        <p:spPr>
          <a:xfrm>
            <a:off x="4927625" y="5362668"/>
            <a:ext cx="703414" cy="1254128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EBAC3F7C-F38B-1D76-1D5E-71C3D5FA600C}"/>
              </a:ext>
            </a:extLst>
          </p:cNvPr>
          <p:cNvSpPr/>
          <p:nvPr/>
        </p:nvSpPr>
        <p:spPr>
          <a:xfrm>
            <a:off x="5521650" y="5344014"/>
            <a:ext cx="124051" cy="12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9A2EB17E-E025-A2CA-8B45-597905586630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t="5059" b="44197"/>
          <a:stretch/>
        </p:blipFill>
        <p:spPr>
          <a:xfrm>
            <a:off x="5743056" y="5368220"/>
            <a:ext cx="878855" cy="96509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37D5A0-64F5-A3C6-5910-7361C957A4D0}"/>
              </a:ext>
            </a:extLst>
          </p:cNvPr>
          <p:cNvSpPr/>
          <p:nvPr/>
        </p:nvSpPr>
        <p:spPr>
          <a:xfrm>
            <a:off x="5771420" y="5782336"/>
            <a:ext cx="839467" cy="154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63AB79-8A3D-DEC2-A590-7F204D75202E}"/>
              </a:ext>
            </a:extLst>
          </p:cNvPr>
          <p:cNvSpPr txBox="1"/>
          <p:nvPr/>
        </p:nvSpPr>
        <p:spPr>
          <a:xfrm>
            <a:off x="5658589" y="6133600"/>
            <a:ext cx="1168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台目以降の登録ユーザーは空いている「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user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既に登録済のユーザーの箇所は</a:t>
            </a:r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機種名（名前）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が表示されます。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登録済ユーザーへの上書きはしないでください。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矢印: 右 112">
            <a:extLst>
              <a:ext uri="{FF2B5EF4-FFF2-40B4-BE49-F238E27FC236}">
                <a16:creationId xmlns:a16="http://schemas.microsoft.com/office/drawing/2014/main" id="{38A3A1C0-B8E5-6405-CE5B-DFC302EEE5FA}"/>
              </a:ext>
            </a:extLst>
          </p:cNvPr>
          <p:cNvSpPr/>
          <p:nvPr/>
        </p:nvSpPr>
        <p:spPr>
          <a:xfrm>
            <a:off x="4080052" y="8358825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4" name="矢印: 右 113">
            <a:extLst>
              <a:ext uri="{FF2B5EF4-FFF2-40B4-BE49-F238E27FC236}">
                <a16:creationId xmlns:a16="http://schemas.microsoft.com/office/drawing/2014/main" id="{ABC8C435-AFFF-EDE7-32C6-4DC231BFD859}"/>
              </a:ext>
            </a:extLst>
          </p:cNvPr>
          <p:cNvSpPr/>
          <p:nvPr/>
        </p:nvSpPr>
        <p:spPr>
          <a:xfrm>
            <a:off x="4803025" y="8366024"/>
            <a:ext cx="99326" cy="716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F113CAE3-3477-FBE8-1D0A-6B34048F0A9C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t="5233" b="5314"/>
          <a:stretch/>
        </p:blipFill>
        <p:spPr>
          <a:xfrm>
            <a:off x="1226613" y="5962356"/>
            <a:ext cx="855008" cy="165516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C1EB61C-3A6C-229D-87B4-AD9DDDA4823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4921" b="4603"/>
          <a:stretch/>
        </p:blipFill>
        <p:spPr>
          <a:xfrm>
            <a:off x="142153" y="3926460"/>
            <a:ext cx="844610" cy="165374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9A20DDD-0597-FAA7-62AC-AC8B2525FEF3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5017" b="3396"/>
          <a:stretch/>
        </p:blipFill>
        <p:spPr>
          <a:xfrm>
            <a:off x="1217459" y="3926093"/>
            <a:ext cx="834364" cy="165374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64B4B0A-4D38-42EA-B2F1-23920B2C6DDE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t="5233" b="4127"/>
          <a:stretch/>
        </p:blipFill>
        <p:spPr>
          <a:xfrm>
            <a:off x="2282520" y="3926093"/>
            <a:ext cx="843090" cy="1653745"/>
          </a:xfrm>
          <a:prstGeom prst="rect">
            <a:avLst/>
          </a:prstGeom>
        </p:spPr>
      </p:pic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D9225463-B900-79E4-8D7C-E7F44767ED84}"/>
              </a:ext>
            </a:extLst>
          </p:cNvPr>
          <p:cNvSpPr/>
          <p:nvPr/>
        </p:nvSpPr>
        <p:spPr>
          <a:xfrm>
            <a:off x="153916" y="4151200"/>
            <a:ext cx="663795" cy="13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D99FDE0-2D24-DD72-0731-CD39F57DF6D4}"/>
              </a:ext>
            </a:extLst>
          </p:cNvPr>
          <p:cNvSpPr/>
          <p:nvPr/>
        </p:nvSpPr>
        <p:spPr>
          <a:xfrm>
            <a:off x="1320493" y="5405787"/>
            <a:ext cx="627096" cy="13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4CE4263-CE37-D520-F641-DBE16D745DA8}"/>
              </a:ext>
            </a:extLst>
          </p:cNvPr>
          <p:cNvSpPr/>
          <p:nvPr/>
        </p:nvSpPr>
        <p:spPr>
          <a:xfrm>
            <a:off x="2949131" y="4213214"/>
            <a:ext cx="176479" cy="123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44D043B-6B8E-AE32-CFFB-00985FE6CBC0}"/>
              </a:ext>
            </a:extLst>
          </p:cNvPr>
          <p:cNvSpPr/>
          <p:nvPr/>
        </p:nvSpPr>
        <p:spPr>
          <a:xfrm>
            <a:off x="2946311" y="4521612"/>
            <a:ext cx="176479" cy="123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12B8251-148D-2528-0F75-56FD5A1B91B1}"/>
              </a:ext>
            </a:extLst>
          </p:cNvPr>
          <p:cNvSpPr/>
          <p:nvPr/>
        </p:nvSpPr>
        <p:spPr>
          <a:xfrm>
            <a:off x="2386430" y="5417880"/>
            <a:ext cx="628098" cy="123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65A8E45-FAA7-61A4-A806-92EDE58C97F9}"/>
              </a:ext>
            </a:extLst>
          </p:cNvPr>
          <p:cNvSpPr/>
          <p:nvPr/>
        </p:nvSpPr>
        <p:spPr>
          <a:xfrm>
            <a:off x="466868" y="6906344"/>
            <a:ext cx="259679" cy="88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D265E96-23AC-BAF9-85A4-8635D14AF7A7}"/>
              </a:ext>
            </a:extLst>
          </p:cNvPr>
          <p:cNvSpPr/>
          <p:nvPr/>
        </p:nvSpPr>
        <p:spPr>
          <a:xfrm>
            <a:off x="1401363" y="7265810"/>
            <a:ext cx="507552" cy="124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A6EFC844-58D8-7087-F160-B4F574F89B45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5776" b="21588"/>
          <a:stretch/>
        </p:blipFill>
        <p:spPr>
          <a:xfrm>
            <a:off x="2266596" y="5962356"/>
            <a:ext cx="843246" cy="112999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A13ED0-A6A3-E3F3-D569-778D61C2750C}"/>
              </a:ext>
            </a:extLst>
          </p:cNvPr>
          <p:cNvSpPr/>
          <p:nvPr/>
        </p:nvSpPr>
        <p:spPr>
          <a:xfrm>
            <a:off x="2257536" y="6017791"/>
            <a:ext cx="675558" cy="98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B170F88-370D-E360-1BDC-A25E3B59DBAD}"/>
              </a:ext>
            </a:extLst>
          </p:cNvPr>
          <p:cNvSpPr txBox="1"/>
          <p:nvPr/>
        </p:nvSpPr>
        <p:spPr>
          <a:xfrm>
            <a:off x="115938" y="5573321"/>
            <a:ext cx="3205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① 「または、新しいアカウントを作成します」をタップします。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② 名前、メールアドレス、パスワード、パスワード確認用を入力します。その後、「続ける」をタップします。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③ プライバシーポリシーのスイッチを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ON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にして、「アカウントを作成します」をタップします。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BC0BE0D-E284-0EC3-3D1E-C187A578AA4F}"/>
              </a:ext>
            </a:extLst>
          </p:cNvPr>
          <p:cNvSpPr/>
          <p:nvPr/>
        </p:nvSpPr>
        <p:spPr>
          <a:xfrm>
            <a:off x="1233461" y="4720956"/>
            <a:ext cx="818361" cy="184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0590D56-BC92-35F4-AB48-BC28CA3643ED}"/>
              </a:ext>
            </a:extLst>
          </p:cNvPr>
          <p:cNvSpPr txBox="1"/>
          <p:nvPr/>
        </p:nvSpPr>
        <p:spPr>
          <a:xfrm>
            <a:off x="106157" y="7615251"/>
            <a:ext cx="307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④ 確認メール送信のポップアップが表示されたら「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⑤ メール本文の「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VERIFY YOUR EMAIL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」をクリックしてください。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⑥ 登録完了のページが表示されたら登録完了となります。</a:t>
            </a: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204FBBD6-8301-4175-E80B-F99797CEF5F3}"/>
              </a:ext>
            </a:extLst>
          </p:cNvPr>
          <p:cNvCxnSpPr>
            <a:cxnSpLocks/>
          </p:cNvCxnSpPr>
          <p:nvPr/>
        </p:nvCxnSpPr>
        <p:spPr>
          <a:xfrm>
            <a:off x="1962311" y="7885509"/>
            <a:ext cx="60048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2EF1534-D430-4B10-DA9C-CB5995D984E3}"/>
              </a:ext>
            </a:extLst>
          </p:cNvPr>
          <p:cNvCxnSpPr>
            <a:cxnSpLocks/>
          </p:cNvCxnSpPr>
          <p:nvPr/>
        </p:nvCxnSpPr>
        <p:spPr>
          <a:xfrm flipH="1" flipV="1">
            <a:off x="2548258" y="6133600"/>
            <a:ext cx="14533" cy="17514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76589175-EB24-9EA0-33AD-CD7FDFCB504E}"/>
              </a:ext>
            </a:extLst>
          </p:cNvPr>
          <p:cNvSpPr/>
          <p:nvPr/>
        </p:nvSpPr>
        <p:spPr>
          <a:xfrm>
            <a:off x="1327898" y="6970863"/>
            <a:ext cx="244186" cy="4832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6393C1DD-F0C0-244C-B13F-1B7B41C3C8B1}"/>
              </a:ext>
            </a:extLst>
          </p:cNvPr>
          <p:cNvSpPr/>
          <p:nvPr/>
        </p:nvSpPr>
        <p:spPr>
          <a:xfrm>
            <a:off x="195688" y="8517567"/>
            <a:ext cx="196543" cy="457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6C5F4E3-92F8-9F2A-2D5B-790A03A0FCD4}"/>
              </a:ext>
            </a:extLst>
          </p:cNvPr>
          <p:cNvSpPr txBox="1"/>
          <p:nvPr/>
        </p:nvSpPr>
        <p:spPr>
          <a:xfrm>
            <a:off x="1084732" y="8074212"/>
            <a:ext cx="1929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⑦ ユーザー名にメールアドレス入力、パスワードを入力して、「ログイン」をタップします。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08BF2A0-3132-7AFF-4A4F-9BF144360F32}"/>
              </a:ext>
            </a:extLst>
          </p:cNvPr>
          <p:cNvSpPr txBox="1"/>
          <p:nvPr/>
        </p:nvSpPr>
        <p:spPr>
          <a:xfrm>
            <a:off x="1045770" y="8740742"/>
            <a:ext cx="2022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アカウント作成時に登録した「メールアドレス」を管理者にお伝えください！</a:t>
            </a:r>
            <a:endParaRPr kumimoji="1" lang="en-US" altLang="ja-JP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0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図 77">
            <a:extLst>
              <a:ext uri="{FF2B5EF4-FFF2-40B4-BE49-F238E27FC236}">
                <a16:creationId xmlns:a16="http://schemas.microsoft.com/office/drawing/2014/main" id="{8B466BA7-4CB3-453D-B75F-8A8E411D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2" b="5749"/>
          <a:stretch/>
        </p:blipFill>
        <p:spPr>
          <a:xfrm>
            <a:off x="3767531" y="8033788"/>
            <a:ext cx="967087" cy="1734921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F80E32D-AC9C-4C52-BA96-953C8053E1A3}"/>
              </a:ext>
            </a:extLst>
          </p:cNvPr>
          <p:cNvCxnSpPr/>
          <p:nvPr/>
        </p:nvCxnSpPr>
        <p:spPr>
          <a:xfrm>
            <a:off x="0" y="871538"/>
            <a:ext cx="6858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75FDD4B-D3D1-4233-A15F-B5FDE6D259AB}"/>
              </a:ext>
            </a:extLst>
          </p:cNvPr>
          <p:cNvCxnSpPr>
            <a:cxnSpLocks/>
          </p:cNvCxnSpPr>
          <p:nvPr/>
        </p:nvCxnSpPr>
        <p:spPr>
          <a:xfrm flipV="1">
            <a:off x="3348990" y="871538"/>
            <a:ext cx="0" cy="903446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B468FFD-7585-4E1F-BC01-C82A53CE38E3}"/>
              </a:ext>
            </a:extLst>
          </p:cNvPr>
          <p:cNvSpPr/>
          <p:nvPr/>
        </p:nvSpPr>
        <p:spPr>
          <a:xfrm>
            <a:off x="103502" y="957282"/>
            <a:ext cx="1725934" cy="248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アプリのダウンロード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CADF31-5331-4FF0-9258-6803D80B5887}"/>
              </a:ext>
            </a:extLst>
          </p:cNvPr>
          <p:cNvSpPr txBox="1"/>
          <p:nvPr/>
        </p:nvSpPr>
        <p:spPr>
          <a:xfrm>
            <a:off x="41719" y="2848908"/>
            <a:ext cx="333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アプリを上記の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コードからダウンロードしてください。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コードが読み込めない場合、スマートフォンのアプリ検索にて「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」と検索してください。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ACE290AD-D22E-4C26-BA1C-95EE55994302}"/>
              </a:ext>
            </a:extLst>
          </p:cNvPr>
          <p:cNvSpPr/>
          <p:nvPr/>
        </p:nvSpPr>
        <p:spPr>
          <a:xfrm>
            <a:off x="3435975" y="938640"/>
            <a:ext cx="2603177" cy="248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システムの登録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F2F81D2-050E-492E-9A4E-02AC7562BBD7}"/>
              </a:ext>
            </a:extLst>
          </p:cNvPr>
          <p:cNvSpPr/>
          <p:nvPr/>
        </p:nvSpPr>
        <p:spPr>
          <a:xfrm>
            <a:off x="3442351" y="7672807"/>
            <a:ext cx="2603177" cy="248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応答の仕方について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B92DBE-82AC-4FC9-92D4-D4679D9689BB}"/>
              </a:ext>
            </a:extLst>
          </p:cNvPr>
          <p:cNvSpPr/>
          <p:nvPr/>
        </p:nvSpPr>
        <p:spPr>
          <a:xfrm>
            <a:off x="2331066" y="167046"/>
            <a:ext cx="2108178" cy="53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の方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6180B7-3C42-4026-8A0B-9FB5F6C36BED}"/>
              </a:ext>
            </a:extLst>
          </p:cNvPr>
          <p:cNvSpPr txBox="1"/>
          <p:nvPr/>
        </p:nvSpPr>
        <p:spPr>
          <a:xfrm>
            <a:off x="4847073" y="8231229"/>
            <a:ext cx="1918871" cy="1174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 通話ボタン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タップして通話を開始します。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 解錠ボタン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スワイプして、オートロックを解錠します。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 終了ボタン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アプリ（通話）を終了します。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C708EC-DFEC-4A4E-8526-813099DED37A}"/>
              </a:ext>
            </a:extLst>
          </p:cNvPr>
          <p:cNvSpPr txBox="1"/>
          <p:nvPr/>
        </p:nvSpPr>
        <p:spPr>
          <a:xfrm>
            <a:off x="4171207" y="9130041"/>
            <a:ext cx="169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20C0B07-09A0-47C0-98D0-F8A3FB87E4AD}"/>
              </a:ext>
            </a:extLst>
          </p:cNvPr>
          <p:cNvSpPr txBox="1"/>
          <p:nvPr/>
        </p:nvSpPr>
        <p:spPr>
          <a:xfrm>
            <a:off x="3760236" y="9500245"/>
            <a:ext cx="169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8F5881F-F1A4-4606-A836-083883528315}"/>
              </a:ext>
            </a:extLst>
          </p:cNvPr>
          <p:cNvSpPr txBox="1"/>
          <p:nvPr/>
        </p:nvSpPr>
        <p:spPr>
          <a:xfrm>
            <a:off x="4708499" y="7982688"/>
            <a:ext cx="169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3BB6AE8-9869-42BD-965F-43C3F728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00" y="1721684"/>
            <a:ext cx="1140051" cy="1146147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89B6BA6-D4A9-4BF1-BF92-9011B9EEAA70}"/>
              </a:ext>
            </a:extLst>
          </p:cNvPr>
          <p:cNvSpPr/>
          <p:nvPr/>
        </p:nvSpPr>
        <p:spPr>
          <a:xfrm>
            <a:off x="1272592" y="1410533"/>
            <a:ext cx="868677" cy="248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D6F9A339-83C0-42EF-94C7-884ED436C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0" t="35309" r="63041" b="41518"/>
          <a:stretch/>
        </p:blipFill>
        <p:spPr>
          <a:xfrm>
            <a:off x="3761264" y="8146269"/>
            <a:ext cx="965291" cy="7777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9953F79-6BF4-7642-ADDF-0BAB0FBDF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423" y="965063"/>
            <a:ext cx="394329" cy="3943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D2608A-23BB-AA5C-C331-CFB8F6E60F72}"/>
              </a:ext>
            </a:extLst>
          </p:cNvPr>
          <p:cNvSpPr txBox="1"/>
          <p:nvPr/>
        </p:nvSpPr>
        <p:spPr>
          <a:xfrm>
            <a:off x="4566408" y="111342"/>
            <a:ext cx="2150041" cy="57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Neue Haas Grotesk Text Pro" panose="020B0504020202020204" pitchFamily="34" charset="0"/>
              </a:rPr>
              <a:t>物件名：</a:t>
            </a:r>
            <a:endParaRPr kumimoji="1" lang="en-US" altLang="ja-JP" sz="1100" b="1" dirty="0">
              <a:latin typeface="Neue Haas Grotesk Tex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Neue Haas Grotesk Text Pro" panose="020B0504020202020204" pitchFamily="34" charset="0"/>
              </a:rPr>
              <a:t>部屋番号：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7268D9A-BE60-2587-D3D5-52477EBF44DC}"/>
              </a:ext>
            </a:extLst>
          </p:cNvPr>
          <p:cNvSpPr txBox="1"/>
          <p:nvPr/>
        </p:nvSpPr>
        <p:spPr>
          <a:xfrm>
            <a:off x="3407522" y="6907681"/>
            <a:ext cx="1938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既に登録済のユーザーの箇所は</a:t>
            </a:r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機種名（名前）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が表示されます。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台目以降の登録ユーザーは空いている「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user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登録済ユーザーへの上書きはしないでください。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図 29" descr="テキスト, ロゴ&#10;&#10;自動的に生成された説明">
            <a:extLst>
              <a:ext uri="{FF2B5EF4-FFF2-40B4-BE49-F238E27FC236}">
                <a16:creationId xmlns:a16="http://schemas.microsoft.com/office/drawing/2014/main" id="{DF781976-D4B6-F121-D280-2707CCBDF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" y="94997"/>
            <a:ext cx="1326551" cy="317278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223CEE31-9D40-869B-FDFC-4BBFA43493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109" b="7250"/>
          <a:stretch/>
        </p:blipFill>
        <p:spPr>
          <a:xfrm>
            <a:off x="3518245" y="1299423"/>
            <a:ext cx="874586" cy="1532994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CA43BB92-0B07-F0BD-3FB0-757781ACD7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075" b="17743"/>
          <a:stretch/>
        </p:blipFill>
        <p:spPr>
          <a:xfrm>
            <a:off x="4533704" y="1299424"/>
            <a:ext cx="993106" cy="1532994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5A57A571-5967-613F-1E11-A0B5D7476F6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497" b="14266"/>
          <a:stretch/>
        </p:blipFill>
        <p:spPr>
          <a:xfrm>
            <a:off x="5693671" y="1299424"/>
            <a:ext cx="930886" cy="1531068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CAA448E-C027-97CA-FAA8-07A63C593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4793" b="10096"/>
          <a:stretch/>
        </p:blipFill>
        <p:spPr>
          <a:xfrm>
            <a:off x="4533704" y="3164808"/>
            <a:ext cx="1121912" cy="1460964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2A70F42A-856B-608D-EA4E-25BF93B6B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161" b="41597"/>
          <a:stretch/>
        </p:blipFill>
        <p:spPr>
          <a:xfrm>
            <a:off x="3509011" y="5303796"/>
            <a:ext cx="1354768" cy="1469701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FBA19E05-FAB7-9F18-C1B9-2A96A9D4CA3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4161" b="13118"/>
          <a:stretch/>
        </p:blipFill>
        <p:spPr>
          <a:xfrm>
            <a:off x="3509758" y="3165797"/>
            <a:ext cx="883072" cy="1460965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EE90033-94FC-1383-C07E-B2637300CB19}"/>
              </a:ext>
            </a:extLst>
          </p:cNvPr>
          <p:cNvSpPr txBox="1"/>
          <p:nvPr/>
        </p:nvSpPr>
        <p:spPr>
          <a:xfrm>
            <a:off x="3442351" y="2848908"/>
            <a:ext cx="98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「ドアエントリー」をタップします。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7C37A31-B742-AA86-383A-DCD5E3A99A45}"/>
              </a:ext>
            </a:extLst>
          </p:cNvPr>
          <p:cNvSpPr txBox="1"/>
          <p:nvPr/>
        </p:nvSpPr>
        <p:spPr>
          <a:xfrm>
            <a:off x="4524732" y="2848908"/>
            <a:ext cx="920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CONTINUE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A0AFE40-2B2B-DE2C-5B1E-C168BF2FFCAC}"/>
              </a:ext>
            </a:extLst>
          </p:cNvPr>
          <p:cNvSpPr txBox="1"/>
          <p:nvPr/>
        </p:nvSpPr>
        <p:spPr>
          <a:xfrm>
            <a:off x="5664605" y="2863589"/>
            <a:ext cx="9890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「閉じる」をタップします。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C705536-C002-6332-6AE1-D83C882DD22B}"/>
              </a:ext>
            </a:extLst>
          </p:cNvPr>
          <p:cNvSpPr/>
          <p:nvPr/>
        </p:nvSpPr>
        <p:spPr>
          <a:xfrm>
            <a:off x="3584252" y="1651273"/>
            <a:ext cx="756803" cy="122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DE921A-9622-CA86-CC8B-357441F97914}"/>
              </a:ext>
            </a:extLst>
          </p:cNvPr>
          <p:cNvSpPr/>
          <p:nvPr/>
        </p:nvSpPr>
        <p:spPr>
          <a:xfrm>
            <a:off x="4550026" y="2584736"/>
            <a:ext cx="960117" cy="13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A894C2E-7214-DD49-D8A9-58B2550976EB}"/>
              </a:ext>
            </a:extLst>
          </p:cNvPr>
          <p:cNvSpPr/>
          <p:nvPr/>
        </p:nvSpPr>
        <p:spPr>
          <a:xfrm>
            <a:off x="5725883" y="2241426"/>
            <a:ext cx="860731" cy="92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6729D12-E9B9-45F8-BA57-AD8D9F57F3C3}"/>
              </a:ext>
            </a:extLst>
          </p:cNvPr>
          <p:cNvSpPr/>
          <p:nvPr/>
        </p:nvSpPr>
        <p:spPr>
          <a:xfrm>
            <a:off x="4288247" y="3173176"/>
            <a:ext cx="106337" cy="9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6758E33-48EF-ED7B-91B0-7BA16537CFA9}"/>
              </a:ext>
            </a:extLst>
          </p:cNvPr>
          <p:cNvSpPr txBox="1"/>
          <p:nvPr/>
        </p:nvSpPr>
        <p:spPr>
          <a:xfrm>
            <a:off x="3446705" y="4659141"/>
            <a:ext cx="2279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アプリホーム画面の右上アイコンが緑色であれば正常に接続されています。緑色になるまで少し時間がかかります。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最初の着信時に「音声の許可」の画面が表示されます。「アプリの使用時のみ」をタップしてください。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7BC973F8-FDE3-056C-4085-94C13AAEFB70}"/>
              </a:ext>
            </a:extLst>
          </p:cNvPr>
          <p:cNvSpPr/>
          <p:nvPr/>
        </p:nvSpPr>
        <p:spPr>
          <a:xfrm>
            <a:off x="4793423" y="3625697"/>
            <a:ext cx="630169" cy="180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09E8D4A-3765-768D-D711-DF598F36CC83}"/>
              </a:ext>
            </a:extLst>
          </p:cNvPr>
          <p:cNvSpPr/>
          <p:nvPr/>
        </p:nvSpPr>
        <p:spPr>
          <a:xfrm>
            <a:off x="3548979" y="6080345"/>
            <a:ext cx="1244443" cy="224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8F225C38-6AEB-E6B7-E42B-013CF19B915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4162" b="11500"/>
          <a:stretch/>
        </p:blipFill>
        <p:spPr>
          <a:xfrm>
            <a:off x="5536696" y="5072571"/>
            <a:ext cx="1116926" cy="1884005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FB089A5-8DBA-B280-78C6-D09DF2C25B68}"/>
              </a:ext>
            </a:extLst>
          </p:cNvPr>
          <p:cNvSpPr txBox="1"/>
          <p:nvPr/>
        </p:nvSpPr>
        <p:spPr>
          <a:xfrm>
            <a:off x="5234682" y="6895135"/>
            <a:ext cx="1623318" cy="716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端末の「設定」アイコンから「アプリと通知」を選択し、「</a:t>
            </a:r>
            <a:r>
              <a:rPr kumimoji="1" lang="en-US" altLang="ja-JP" sz="7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」を選択してください。権限に「ファイルとメディア」と「位置情報」を追加許可してください。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E7365B9-AF54-8646-58CB-0FDDFFEFEEB9}"/>
              </a:ext>
            </a:extLst>
          </p:cNvPr>
          <p:cNvSpPr/>
          <p:nvPr/>
        </p:nvSpPr>
        <p:spPr>
          <a:xfrm>
            <a:off x="143347" y="3553225"/>
            <a:ext cx="2419444" cy="248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新しいアカウントの作成～ログイン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84028E6-7B10-CC88-4B03-6B613C94C42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4761" b="8096"/>
          <a:stretch/>
        </p:blipFill>
        <p:spPr>
          <a:xfrm>
            <a:off x="143347" y="3909724"/>
            <a:ext cx="909314" cy="15848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0EEFF7-D517-ED7B-A9B5-2199CD0FA65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396" b="7620"/>
          <a:stretch/>
        </p:blipFill>
        <p:spPr>
          <a:xfrm>
            <a:off x="1187655" y="3909724"/>
            <a:ext cx="908846" cy="15811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E7131A3-E76F-79D0-CAED-4D409718DB3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3174" b="8413"/>
          <a:stretch/>
        </p:blipFill>
        <p:spPr>
          <a:xfrm>
            <a:off x="2213372" y="3909724"/>
            <a:ext cx="894161" cy="158110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2DB63F-1625-FE35-3CE7-67E16F8FF118}"/>
              </a:ext>
            </a:extLst>
          </p:cNvPr>
          <p:cNvSpPr txBox="1"/>
          <p:nvPr/>
        </p:nvSpPr>
        <p:spPr>
          <a:xfrm>
            <a:off x="118098" y="5518259"/>
            <a:ext cx="31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① 「または、新しいアカウントを作成する」をタップします。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② 名前、メールアドレス、パスワード、パスワード確認用を入力します。その後、「続く」をタップします。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③ プライバシーポリシーのスイッチを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ON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にして、「承認」をタップします。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3425E8F-3476-0407-18A6-EB4649C94C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555" b="8254"/>
          <a:stretch/>
        </p:blipFill>
        <p:spPr>
          <a:xfrm>
            <a:off x="141445" y="5967862"/>
            <a:ext cx="911215" cy="157076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85BF1F7-F470-3533-2396-1AAEC6D2222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4286" b="12857"/>
          <a:stretch/>
        </p:blipFill>
        <p:spPr>
          <a:xfrm>
            <a:off x="1194034" y="5965577"/>
            <a:ext cx="947873" cy="157076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375A8F4-B764-045A-5305-FE64B01F22B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4286" b="29206"/>
          <a:stretch/>
        </p:blipFill>
        <p:spPr>
          <a:xfrm>
            <a:off x="2318386" y="5959689"/>
            <a:ext cx="938134" cy="124786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25232D-C55B-E242-6FDB-B11DFF011302}"/>
              </a:ext>
            </a:extLst>
          </p:cNvPr>
          <p:cNvSpPr txBox="1"/>
          <p:nvPr/>
        </p:nvSpPr>
        <p:spPr>
          <a:xfrm>
            <a:off x="107016" y="7575421"/>
            <a:ext cx="307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④ 確認メール送信のポップアップが表示されたら「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⑤ メール本文の「</a:t>
            </a:r>
            <a:r>
              <a: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VERIFY YOUR EMAIL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」をクリックしてください。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⑥ 登録完了のページが表示されたら登録完了となります。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04DE786-1514-2CBA-2254-9860D5EE042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5556" b="8571"/>
          <a:stretch/>
        </p:blipFill>
        <p:spPr>
          <a:xfrm>
            <a:off x="141446" y="8033788"/>
            <a:ext cx="911214" cy="156497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885ACB3-0383-0275-79A8-756EE900C06A}"/>
              </a:ext>
            </a:extLst>
          </p:cNvPr>
          <p:cNvSpPr/>
          <p:nvPr/>
        </p:nvSpPr>
        <p:spPr>
          <a:xfrm>
            <a:off x="198783" y="4213526"/>
            <a:ext cx="805528" cy="92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6352E7C-2DEC-1C0A-6AE3-2983C3F9516B}"/>
              </a:ext>
            </a:extLst>
          </p:cNvPr>
          <p:cNvSpPr/>
          <p:nvPr/>
        </p:nvSpPr>
        <p:spPr>
          <a:xfrm>
            <a:off x="1245326" y="4952350"/>
            <a:ext cx="805528" cy="230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ABBD6FF-B012-0C68-E8B4-9B9E5B9D9771}"/>
              </a:ext>
            </a:extLst>
          </p:cNvPr>
          <p:cNvSpPr/>
          <p:nvPr/>
        </p:nvSpPr>
        <p:spPr>
          <a:xfrm>
            <a:off x="1224511" y="5323374"/>
            <a:ext cx="826344" cy="155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7E451C-45FC-5501-4687-F32D5C46DA2E}"/>
              </a:ext>
            </a:extLst>
          </p:cNvPr>
          <p:cNvSpPr/>
          <p:nvPr/>
        </p:nvSpPr>
        <p:spPr>
          <a:xfrm>
            <a:off x="2247001" y="5323374"/>
            <a:ext cx="826344" cy="113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BE62FA8-00F5-9C24-9007-5697BF25500F}"/>
              </a:ext>
            </a:extLst>
          </p:cNvPr>
          <p:cNvSpPr/>
          <p:nvPr/>
        </p:nvSpPr>
        <p:spPr>
          <a:xfrm>
            <a:off x="806088" y="6870191"/>
            <a:ext cx="152789" cy="130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8530FB1-8C5E-692B-493B-65436EF18283}"/>
              </a:ext>
            </a:extLst>
          </p:cNvPr>
          <p:cNvSpPr/>
          <p:nvPr/>
        </p:nvSpPr>
        <p:spPr>
          <a:xfrm flipV="1">
            <a:off x="241291" y="6728097"/>
            <a:ext cx="207307" cy="457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64B55FD-33AD-50DB-B3AA-EDE3C79403E4}"/>
              </a:ext>
            </a:extLst>
          </p:cNvPr>
          <p:cNvSpPr/>
          <p:nvPr/>
        </p:nvSpPr>
        <p:spPr>
          <a:xfrm>
            <a:off x="1382928" y="7350982"/>
            <a:ext cx="573093" cy="143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0D6144DF-F964-E694-4389-089DD2467185}"/>
              </a:ext>
            </a:extLst>
          </p:cNvPr>
          <p:cNvSpPr/>
          <p:nvPr/>
        </p:nvSpPr>
        <p:spPr>
          <a:xfrm flipV="1">
            <a:off x="1338032" y="6989195"/>
            <a:ext cx="207307" cy="457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94C534-962F-24F0-09F6-6CD9E7C9D5D8}"/>
              </a:ext>
            </a:extLst>
          </p:cNvPr>
          <p:cNvSpPr txBox="1"/>
          <p:nvPr/>
        </p:nvSpPr>
        <p:spPr>
          <a:xfrm>
            <a:off x="1084732" y="8074212"/>
            <a:ext cx="1929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⑦ ユーザー名にメールアドレス入力、パスワードを入力して、「ログイン」をタップします。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09D66FE2-D8B0-7343-EF6E-6002EA79858B}"/>
              </a:ext>
            </a:extLst>
          </p:cNvPr>
          <p:cNvSpPr/>
          <p:nvPr/>
        </p:nvSpPr>
        <p:spPr>
          <a:xfrm flipV="1">
            <a:off x="233339" y="8535157"/>
            <a:ext cx="267592" cy="6815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410B8FA-9DD4-CFF7-903D-A510CACFAB7C}"/>
              </a:ext>
            </a:extLst>
          </p:cNvPr>
          <p:cNvSpPr/>
          <p:nvPr/>
        </p:nvSpPr>
        <p:spPr>
          <a:xfrm>
            <a:off x="193684" y="9345486"/>
            <a:ext cx="810626" cy="124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798AE2-AFAB-A02F-2A30-78AF4FB272FD}"/>
              </a:ext>
            </a:extLst>
          </p:cNvPr>
          <p:cNvSpPr txBox="1"/>
          <p:nvPr/>
        </p:nvSpPr>
        <p:spPr>
          <a:xfrm>
            <a:off x="1130010" y="8695908"/>
            <a:ext cx="2022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アカウント作成時に登録した「メールアドレス」を管理者にお伝えください！</a:t>
            </a:r>
            <a:endParaRPr kumimoji="1" lang="en-US" altLang="ja-JP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8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ロゴ&#10;&#10;自動的に生成された説明">
            <a:extLst>
              <a:ext uri="{FF2B5EF4-FFF2-40B4-BE49-F238E27FC236}">
                <a16:creationId xmlns:a16="http://schemas.microsoft.com/office/drawing/2014/main" id="{7308900D-2ABC-CD76-148E-F2A0BC31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" y="94997"/>
            <a:ext cx="1326551" cy="31727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64F51B-D040-9835-0A64-113A137E4685}"/>
              </a:ext>
            </a:extLst>
          </p:cNvPr>
          <p:cNvSpPr/>
          <p:nvPr/>
        </p:nvSpPr>
        <p:spPr>
          <a:xfrm>
            <a:off x="1998028" y="541946"/>
            <a:ext cx="2861943" cy="53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こんなときは 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iOS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A3EB644-9CFA-3C9A-BC62-CEB17D9C8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35" b="5471"/>
          <a:stretch/>
        </p:blipFill>
        <p:spPr>
          <a:xfrm>
            <a:off x="300176" y="1383264"/>
            <a:ext cx="2519722" cy="4880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B18DFE3-D98A-5242-E1FD-A633365C33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42" b="21507"/>
          <a:stretch/>
        </p:blipFill>
        <p:spPr>
          <a:xfrm>
            <a:off x="3333262" y="1383264"/>
            <a:ext cx="3053417" cy="48800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B3C937-C7CC-9080-0E6F-B79A4EB2709D}"/>
              </a:ext>
            </a:extLst>
          </p:cNvPr>
          <p:cNvSpPr txBox="1"/>
          <p:nvPr/>
        </p:nvSpPr>
        <p:spPr>
          <a:xfrm>
            <a:off x="300176" y="6483719"/>
            <a:ext cx="5939259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の「設定」アイコンから「アプリ」を選択し、「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上記の各種設定が許可されているかご確認ください。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00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2ACF-6CEE-22BC-F9C8-A7935579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ロゴ&#10;&#10;自動的に生成された説明">
            <a:extLst>
              <a:ext uri="{FF2B5EF4-FFF2-40B4-BE49-F238E27FC236}">
                <a16:creationId xmlns:a16="http://schemas.microsoft.com/office/drawing/2014/main" id="{0AB41FD9-E516-6C92-D8D0-FF8A39A92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" y="94997"/>
            <a:ext cx="1326551" cy="317278"/>
          </a:xfrm>
          <a:prstGeom prst="rect">
            <a:avLst/>
          </a:prstGeom>
        </p:spPr>
      </p:pic>
      <p:pic>
        <p:nvPicPr>
          <p:cNvPr id="8" name="図 7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0F0179F-E6B8-E545-B8F8-9F8B78E7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21376"/>
          <a:stretch/>
        </p:blipFill>
        <p:spPr>
          <a:xfrm>
            <a:off x="1430053" y="1753188"/>
            <a:ext cx="1703147" cy="2545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図 10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7DB2BF-8F2D-D3EE-C2A2-8D6330E0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13518"/>
          <a:stretch/>
        </p:blipFill>
        <p:spPr>
          <a:xfrm>
            <a:off x="3724802" y="1753187"/>
            <a:ext cx="1534700" cy="2545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6AD808-5AF5-D600-CE83-E815B7DB9FA4}"/>
              </a:ext>
            </a:extLst>
          </p:cNvPr>
          <p:cNvSpPr/>
          <p:nvPr/>
        </p:nvSpPr>
        <p:spPr>
          <a:xfrm>
            <a:off x="1311434" y="686888"/>
            <a:ext cx="4235132" cy="53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こんなときは 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Android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7F4124-416E-1509-9404-02D5C193D94F}"/>
              </a:ext>
            </a:extLst>
          </p:cNvPr>
          <p:cNvSpPr txBox="1"/>
          <p:nvPr/>
        </p:nvSpPr>
        <p:spPr>
          <a:xfrm>
            <a:off x="766777" y="4433823"/>
            <a:ext cx="5700018" cy="88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端末の「設定」アイコンから「アプリと通知」を選択し、「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」を選択してください。権限に「ファイルとメディア」　「位置情報」　「カメラ」　「電話」を追加許可してください。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また、「アプリが使用されていない場合に権限を削除」の許可をオフにしてください。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11E57A-948D-C810-4D07-D1F2C1D6EB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64" b="30922"/>
          <a:stretch/>
        </p:blipFill>
        <p:spPr>
          <a:xfrm>
            <a:off x="852828" y="5555382"/>
            <a:ext cx="1503351" cy="1951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DC3D3FB-32E0-710F-552C-07E8DEEF91E4}"/>
              </a:ext>
            </a:extLst>
          </p:cNvPr>
          <p:cNvSpPr/>
          <p:nvPr/>
        </p:nvSpPr>
        <p:spPr>
          <a:xfrm>
            <a:off x="3869930" y="3939541"/>
            <a:ext cx="1326910" cy="299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6C4860-76B3-C7F0-1455-5C7FBFEA4C3D}"/>
              </a:ext>
            </a:extLst>
          </p:cNvPr>
          <p:cNvSpPr/>
          <p:nvPr/>
        </p:nvSpPr>
        <p:spPr>
          <a:xfrm>
            <a:off x="1024288" y="7168129"/>
            <a:ext cx="758792" cy="246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B7275E-B028-469D-B6B7-9E00380E9E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31" b="38308"/>
          <a:stretch/>
        </p:blipFill>
        <p:spPr>
          <a:xfrm>
            <a:off x="2579823" y="5544402"/>
            <a:ext cx="1698354" cy="1951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E75940-A33A-080E-DF1B-1D1D594AAF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31" b="29769"/>
          <a:stretch/>
        </p:blipFill>
        <p:spPr>
          <a:xfrm>
            <a:off x="4511866" y="5533424"/>
            <a:ext cx="1495272" cy="19737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CFDA39-BD26-79CD-8DD9-5A9F80C90771}"/>
              </a:ext>
            </a:extLst>
          </p:cNvPr>
          <p:cNvSpPr/>
          <p:nvPr/>
        </p:nvSpPr>
        <p:spPr>
          <a:xfrm>
            <a:off x="2620348" y="6921997"/>
            <a:ext cx="1014392" cy="246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2A48F5-CD58-71B5-1044-0A2488EC4024}"/>
              </a:ext>
            </a:extLst>
          </p:cNvPr>
          <p:cNvSpPr/>
          <p:nvPr/>
        </p:nvSpPr>
        <p:spPr>
          <a:xfrm>
            <a:off x="4643788" y="6743700"/>
            <a:ext cx="1223612" cy="424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20F93E6-AAB6-56F0-E1EC-F6516C992BCC}"/>
              </a:ext>
            </a:extLst>
          </p:cNvPr>
          <p:cNvSpPr/>
          <p:nvPr/>
        </p:nvSpPr>
        <p:spPr>
          <a:xfrm>
            <a:off x="5569426" y="7292340"/>
            <a:ext cx="320834" cy="121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FD9584-68C3-482E-E980-7F54DA5A45D5}"/>
              </a:ext>
            </a:extLst>
          </p:cNvPr>
          <p:cNvSpPr txBox="1"/>
          <p:nvPr/>
        </p:nvSpPr>
        <p:spPr>
          <a:xfrm>
            <a:off x="637237" y="7733161"/>
            <a:ext cx="5700018" cy="88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端末の「設定」アイコンから「アプリと通知」を選択し、「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」を選択してください。「詳細設定」の「電池」を選択してください。　「電池の最適化」を選択してその中から「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Comelit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」を選択してください。「最適化しない」を選択して「完了をタップしてください。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86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3620</TotalTime>
  <Words>1018</Words>
  <Application>Microsoft Office PowerPoint</Application>
  <PresentationFormat>A4 210 x 297 mm</PresentationFormat>
  <Paragraphs>89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Arial</vt:lpstr>
      <vt:lpstr>Calibri</vt:lpstr>
      <vt:lpstr>Calibri Light</vt:lpstr>
      <vt:lpstr>Neue Haas Grotesk Text Pro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細野 真哉</dc:creator>
  <cp:lastModifiedBy>sekiya@bravesystems.com</cp:lastModifiedBy>
  <cp:revision>18</cp:revision>
  <dcterms:created xsi:type="dcterms:W3CDTF">2022-04-13T00:41:57Z</dcterms:created>
  <dcterms:modified xsi:type="dcterms:W3CDTF">2025-02-12T00:44:03Z</dcterms:modified>
</cp:coreProperties>
</file>